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2" r:id="rId2"/>
    <p:sldId id="270" r:id="rId3"/>
    <p:sldId id="256" r:id="rId4"/>
    <p:sldId id="257" r:id="rId5"/>
    <p:sldId id="258" r:id="rId6"/>
    <p:sldId id="259" r:id="rId7"/>
    <p:sldId id="260" r:id="rId8"/>
    <p:sldId id="264" r:id="rId9"/>
    <p:sldId id="267" r:id="rId10"/>
    <p:sldId id="261" r:id="rId11"/>
    <p:sldId id="263" r:id="rId12"/>
    <p:sldId id="268" r:id="rId13"/>
    <p:sldId id="269" r:id="rId14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-70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3239C-1A50-4963-AF92-BD6B9CC908BB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F4162-7E84-4C58-961D-3231F81FFCB4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986169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30B27-9E37-4D16-A387-F2165A8A1FA1}" type="slidenum">
              <a:rPr lang="sk-SK" smtClean="0"/>
              <a:pPr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811691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194C3-E6C0-4C19-B769-7A4D59D82EF4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8619-E7A0-4227-92E6-C6F06EFC7F5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061523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194C3-E6C0-4C19-B769-7A4D59D82EF4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8619-E7A0-4227-92E6-C6F06EFC7F5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896542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194C3-E6C0-4C19-B769-7A4D59D82EF4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8619-E7A0-4227-92E6-C6F06EFC7F5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197932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194C3-E6C0-4C19-B769-7A4D59D82EF4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8619-E7A0-4227-92E6-C6F06EFC7F5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76158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194C3-E6C0-4C19-B769-7A4D59D82EF4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8619-E7A0-4227-92E6-C6F06EFC7F5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185483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194C3-E6C0-4C19-B769-7A4D59D82EF4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8619-E7A0-4227-92E6-C6F06EFC7F5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4063973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194C3-E6C0-4C19-B769-7A4D59D82EF4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8619-E7A0-4227-92E6-C6F06EFC7F5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103666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194C3-E6C0-4C19-B769-7A4D59D82EF4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8619-E7A0-4227-92E6-C6F06EFC7F5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25023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194C3-E6C0-4C19-B769-7A4D59D82EF4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8619-E7A0-4227-92E6-C6F06EFC7F5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1989596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194C3-E6C0-4C19-B769-7A4D59D82EF4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8619-E7A0-4227-92E6-C6F06EFC7F5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3773637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194C3-E6C0-4C19-B769-7A4D59D82EF4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A48619-E7A0-4227-92E6-C6F06EFC7F5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935640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194C3-E6C0-4C19-B769-7A4D59D82EF4}" type="datetimeFigureOut">
              <a:rPr lang="sk-SK" smtClean="0"/>
              <a:pPr/>
              <a:t>28.10.2016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A48619-E7A0-4227-92E6-C6F06EFC7F5F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xmlns="" val="2101531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pn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10" Type="http://schemas.openxmlformats.org/officeDocument/2006/relationships/image" Target="../media/image52.jpeg"/><Relationship Id="rId4" Type="http://schemas.openxmlformats.org/officeDocument/2006/relationships/image" Target="../media/image47.jpeg"/><Relationship Id="rId9" Type="http://schemas.openxmlformats.org/officeDocument/2006/relationships/oleObject" Target="../embeddings/Microsoft_Office_Word_97_-_2003_Document1.doc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613577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28206" y="2127637"/>
            <a:ext cx="10515600" cy="4093330"/>
          </a:xfrm>
        </p:spPr>
        <p:txBody>
          <a:bodyPr/>
          <a:lstStyle/>
          <a:p>
            <a:pPr marL="0" indent="0" algn="ctr">
              <a:buNone/>
            </a:pPr>
            <a:r>
              <a:rPr lang="sk-SK" b="1" dirty="0" smtClean="0">
                <a:solidFill>
                  <a:srgbClr val="FF0066"/>
                </a:solidFill>
              </a:rPr>
              <a:t>Štvrtok </a:t>
            </a:r>
            <a:r>
              <a:rPr lang="sk-SK" b="1" dirty="0">
                <a:solidFill>
                  <a:srgbClr val="FF0066"/>
                </a:solidFill>
              </a:rPr>
              <a:t>(</a:t>
            </a:r>
            <a:r>
              <a:rPr lang="sk-SK" b="1" dirty="0" smtClean="0">
                <a:solidFill>
                  <a:srgbClr val="FF0066"/>
                </a:solidFill>
              </a:rPr>
              <a:t>13. </a:t>
            </a:r>
            <a:r>
              <a:rPr lang="sk-SK" b="1" dirty="0">
                <a:solidFill>
                  <a:srgbClr val="FF0066"/>
                </a:solidFill>
              </a:rPr>
              <a:t>10. 2016)</a:t>
            </a:r>
            <a:r>
              <a:rPr lang="sk-SK" dirty="0" smtClean="0">
                <a:solidFill>
                  <a:srgbClr val="FF0066"/>
                </a:solidFill>
              </a:rPr>
              <a:t/>
            </a:r>
            <a:br>
              <a:rPr lang="sk-SK" dirty="0" smtClean="0">
                <a:solidFill>
                  <a:srgbClr val="FF0066"/>
                </a:solidFill>
              </a:rPr>
            </a:br>
            <a:r>
              <a:rPr lang="sk-SK" b="1" dirty="0">
                <a:solidFill>
                  <a:srgbClr val="FFFF00"/>
                </a:solidFill>
              </a:rPr>
              <a:t>2</a:t>
            </a:r>
            <a:r>
              <a:rPr lang="sk-SK" b="1" dirty="0" smtClean="0">
                <a:solidFill>
                  <a:srgbClr val="FFFF00"/>
                </a:solidFill>
              </a:rPr>
              <a:t>. </a:t>
            </a:r>
            <a:r>
              <a:rPr lang="sk-SK" b="1" dirty="0">
                <a:solidFill>
                  <a:srgbClr val="FFFF00"/>
                </a:solidFill>
              </a:rPr>
              <a:t>Vyhlásená denná téma:</a:t>
            </a:r>
            <a:r>
              <a:rPr lang="sk-SK" dirty="0">
                <a:solidFill>
                  <a:srgbClr val="FFFF00"/>
                </a:solidFill>
              </a:rPr>
              <a:t> </a:t>
            </a:r>
            <a:r>
              <a:rPr lang="sk-SK" dirty="0" smtClean="0">
                <a:solidFill>
                  <a:srgbClr val="FFFF00"/>
                </a:solidFill>
              </a:rPr>
              <a:t>Mäso, hydina, ryby, vajcia.</a:t>
            </a:r>
            <a:endParaRPr lang="sk-SK" dirty="0">
              <a:solidFill>
                <a:srgbClr val="FFFF00"/>
              </a:solidFill>
            </a:endParaRPr>
          </a:p>
        </p:txBody>
      </p:sp>
      <p:pic>
        <p:nvPicPr>
          <p:cNvPr id="4" name="Picture 2" descr="http://www.opotravinach.sk/app/webroot/files/talk_files/HOVORMEok2016_malelgog_we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07305" y="365125"/>
            <a:ext cx="3957403" cy="1613577"/>
          </a:xfrm>
          <a:prstGeom prst="rect">
            <a:avLst/>
          </a:prstGeom>
          <a:noFill/>
        </p:spPr>
      </p:pic>
      <p:sp>
        <p:nvSpPr>
          <p:cNvPr id="8" name="AutoShape 2" descr="Výsledok vyhľadávania obrázkov pre dopyt obilnin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5" name="AutoShape 2" descr="Výsledok vyhľadávania obrázkov pre dopyt ovoci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6" name="AutoShape 4" descr="Výsledok vyhľadávania obrázkov pre dopyt ovocie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1026" name="Picture 2" descr="Výsledok vyhľadávania obrázkov pre dopyt mäso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60375" y="4064000"/>
            <a:ext cx="2452158" cy="205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ýsledok vyhľadávania obrázkov pre dopyt hydina mäs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98283" y="3519201"/>
            <a:ext cx="2724150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Výsledok vyhľadávania obrázkov pre dopyt ryby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273800" y="4064000"/>
            <a:ext cx="2504016" cy="2051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Výsledok vyhľadávania obrázkov pre dopyt vajcia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129183" y="3522133"/>
            <a:ext cx="2739556" cy="148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2174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2800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Zoznam zrealizovaných aktivít </a:t>
            </a:r>
            <a:br>
              <a:rPr lang="sk-SK" sz="2800" dirty="0" smtClean="0">
                <a:solidFill>
                  <a:srgbClr val="FF0066"/>
                </a:solidFill>
                <a:latin typeface="Comic Sans MS" panose="030F0702030302020204" pitchFamily="66" charset="0"/>
              </a:rPr>
            </a:br>
            <a:r>
              <a:rPr lang="sk-SK" sz="2800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v KRÁĽOVSTVE MASA, HYDINY, RÝB A VAJEC</a:t>
            </a:r>
            <a:endParaRPr lang="sk-SK" sz="2800" dirty="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k-SK" dirty="0" smtClean="0">
                <a:solidFill>
                  <a:srgbClr val="FFFF00"/>
                </a:solidFill>
              </a:rPr>
              <a:t>Vypočutie si rozhlasovej relácie</a:t>
            </a:r>
          </a:p>
          <a:p>
            <a:r>
              <a:rPr lang="sk-SK" dirty="0" smtClean="0">
                <a:solidFill>
                  <a:srgbClr val="FFFF00"/>
                </a:solidFill>
              </a:rPr>
              <a:t>Denná nástenka</a:t>
            </a:r>
          </a:p>
          <a:p>
            <a:r>
              <a:rPr lang="sk-SK" dirty="0" smtClean="0">
                <a:solidFill>
                  <a:srgbClr val="FFFF00"/>
                </a:solidFill>
              </a:rPr>
              <a:t>Vypočutie so rozprávky: Ako išlo vajce na vandrovku, O zlatej rybke, dramatizácia, práca s pracovnými listami</a:t>
            </a:r>
          </a:p>
          <a:p>
            <a:r>
              <a:rPr lang="sk-SK" dirty="0" smtClean="0">
                <a:solidFill>
                  <a:srgbClr val="FFFF00"/>
                </a:solidFill>
              </a:rPr>
              <a:t>Spievanie pesničiek: Mama mi dala korunu,...</a:t>
            </a:r>
          </a:p>
          <a:p>
            <a:r>
              <a:rPr lang="sk-SK" dirty="0" smtClean="0">
                <a:solidFill>
                  <a:srgbClr val="FFFF00"/>
                </a:solidFill>
              </a:rPr>
              <a:t>Kreslenie výkresov s dennou témou</a:t>
            </a:r>
          </a:p>
          <a:p>
            <a:r>
              <a:rPr lang="sk-SK" dirty="0" smtClean="0">
                <a:solidFill>
                  <a:srgbClr val="FFFF00"/>
                </a:solidFill>
              </a:rPr>
              <a:t>Rozhovor o mäse, rybách, hydine a vajciach</a:t>
            </a:r>
          </a:p>
          <a:p>
            <a:r>
              <a:rPr lang="sk-SK" dirty="0" smtClean="0">
                <a:solidFill>
                  <a:srgbClr val="FFFF00"/>
                </a:solidFill>
              </a:rPr>
              <a:t>Sledovanie prezentácií</a:t>
            </a:r>
          </a:p>
          <a:p>
            <a:r>
              <a:rPr lang="sk-SK" dirty="0" smtClean="0">
                <a:solidFill>
                  <a:srgbClr val="FFFF00"/>
                </a:solidFill>
              </a:rPr>
              <a:t>Návšteva predajne mäsiarstva</a:t>
            </a:r>
          </a:p>
          <a:p>
            <a:r>
              <a:rPr lang="sk-SK" dirty="0" smtClean="0">
                <a:solidFill>
                  <a:srgbClr val="FFFF00"/>
                </a:solidFill>
              </a:rPr>
              <a:t>Varenie vajíčok, príprava na obed</a:t>
            </a:r>
          </a:p>
          <a:p>
            <a:r>
              <a:rPr lang="sk-SK" dirty="0" smtClean="0">
                <a:solidFill>
                  <a:srgbClr val="FFFF00"/>
                </a:solidFill>
              </a:rPr>
              <a:t>Práca s pracovnými listami, ukážku obrázkov mäsových výrobkov</a:t>
            </a:r>
          </a:p>
          <a:p>
            <a:r>
              <a:rPr lang="sk-SK" dirty="0" smtClean="0">
                <a:solidFill>
                  <a:srgbClr val="FFFF00"/>
                </a:solidFill>
              </a:rPr>
              <a:t>Práca na počítači – hľadanie receptov</a:t>
            </a:r>
          </a:p>
          <a:p>
            <a:r>
              <a:rPr lang="sk-SK" dirty="0" smtClean="0">
                <a:solidFill>
                  <a:srgbClr val="FFFF00"/>
                </a:solidFill>
              </a:rPr>
              <a:t>Práca v detskom kútiku, poznávanie hydiny, rýb,...</a:t>
            </a:r>
          </a:p>
          <a:p>
            <a:r>
              <a:rPr lang="sk-SK" dirty="0" smtClean="0">
                <a:solidFill>
                  <a:srgbClr val="FFFF00"/>
                </a:solidFill>
              </a:rPr>
              <a:t>Tvorba plagátov – význam týchto potravín v našej strave</a:t>
            </a:r>
            <a:endParaRPr lang="sk-SK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8844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729566" y="0"/>
            <a:ext cx="514350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468415" cy="2387600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7468415" cy="1655762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7" name="Obrázek 6" descr="pras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0811" y="1817075"/>
            <a:ext cx="2072763" cy="1784963"/>
          </a:xfrm>
          <a:prstGeom prst="rect">
            <a:avLst/>
          </a:prstGeom>
        </p:spPr>
      </p:pic>
      <p:pic>
        <p:nvPicPr>
          <p:cNvPr id="8" name="Obrázek 4" descr="koza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04651" y="224851"/>
            <a:ext cx="2204150" cy="1394087"/>
          </a:xfrm>
          <a:prstGeom prst="rect">
            <a:avLst/>
          </a:prstGeom>
        </p:spPr>
      </p:pic>
      <p:pic>
        <p:nvPicPr>
          <p:cNvPr id="10" name="Picture 2" descr="Výsledok vyhľadávania obrázkov pre dopyt rozhlas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734238" y="649964"/>
            <a:ext cx="1697636" cy="1573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BlokTextu 8"/>
          <p:cNvSpPr txBox="1"/>
          <p:nvPr/>
        </p:nvSpPr>
        <p:spPr>
          <a:xfrm>
            <a:off x="269823" y="4916774"/>
            <a:ext cx="29230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 smtClean="0">
                <a:solidFill>
                  <a:srgbClr val="FFFF00"/>
                </a:solidFill>
              </a:rPr>
              <a:t>Aj dnešný deň nás vítala hneď pri vstupe do školy naša DENNÁ NÁSTENKA</a:t>
            </a:r>
            <a:endParaRPr lang="sk-SK" sz="2000" dirty="0">
              <a:solidFill>
                <a:srgbClr val="FFFF00"/>
              </a:solidFill>
            </a:endParaRPr>
          </a:p>
        </p:txBody>
      </p:sp>
      <p:sp>
        <p:nvSpPr>
          <p:cNvPr id="13" name="BlokTextu 12"/>
          <p:cNvSpPr txBox="1"/>
          <p:nvPr/>
        </p:nvSpPr>
        <p:spPr>
          <a:xfrm>
            <a:off x="9233941" y="2623279"/>
            <a:ext cx="269823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>
                <a:solidFill>
                  <a:srgbClr val="FF0066"/>
                </a:solidFill>
              </a:rPr>
              <a:t>Pani učiteľka </a:t>
            </a:r>
            <a:r>
              <a:rPr lang="sk-SK" sz="2000" dirty="0" smtClean="0">
                <a:solidFill>
                  <a:srgbClr val="FF0066"/>
                </a:solidFill>
              </a:rPr>
              <a:t>nám </a:t>
            </a:r>
            <a:r>
              <a:rPr lang="sk-SK" sz="2000" dirty="0">
                <a:solidFill>
                  <a:srgbClr val="FF0066"/>
                </a:solidFill>
              </a:rPr>
              <a:t>v školskom rozhlase predstavila tému dňa a žiakov oboznámila so základnými informáciami o </a:t>
            </a:r>
            <a:r>
              <a:rPr lang="sk-SK" sz="2000" dirty="0" smtClean="0">
                <a:solidFill>
                  <a:srgbClr val="FF0066"/>
                </a:solidFill>
              </a:rPr>
              <a:t>mäse, hydine a vajciach.</a:t>
            </a:r>
            <a:endParaRPr lang="sk-SK" sz="20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4244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" name="Zástupný symbol obsahu 3" descr="PIC_0002.JPG"/>
          <p:cNvPicPr>
            <a:picLocks noGrp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3917839" y="4944533"/>
            <a:ext cx="4356322" cy="1913467"/>
          </a:xfrm>
          <a:prstGeom prst="rect">
            <a:avLst/>
          </a:prstGeom>
        </p:spPr>
      </p:pic>
      <p:pic>
        <p:nvPicPr>
          <p:cNvPr id="6" name="Obrázok 5" descr="PIC_0007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9063671" y="-3440"/>
            <a:ext cx="3128329" cy="2062692"/>
          </a:xfrm>
          <a:prstGeom prst="rect">
            <a:avLst/>
          </a:prstGeom>
        </p:spPr>
      </p:pic>
      <p:pic>
        <p:nvPicPr>
          <p:cNvPr id="7" name="Obrázok 6" descr="PIC_0006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>
            <a:off x="0" y="32013"/>
            <a:ext cx="3761845" cy="2062692"/>
          </a:xfrm>
          <a:prstGeom prst="rect">
            <a:avLst/>
          </a:prstGeom>
        </p:spPr>
      </p:pic>
      <p:pic>
        <p:nvPicPr>
          <p:cNvPr id="8" name="Obrázok 7" descr="PIC_0008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469553" y="32013"/>
            <a:ext cx="3252893" cy="2062692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311050" y="4944533"/>
            <a:ext cx="2880950" cy="1913467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944533"/>
            <a:ext cx="2880950" cy="1913466"/>
          </a:xfrm>
          <a:prstGeom prst="rect">
            <a:avLst/>
          </a:prstGeom>
        </p:spPr>
      </p:pic>
      <p:pic>
        <p:nvPicPr>
          <p:cNvPr id="11" name="Obrázok 10" descr="kapor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3056821"/>
            <a:ext cx="1625091" cy="925595"/>
          </a:xfrm>
          <a:prstGeom prst="rect">
            <a:avLst/>
          </a:prstGeom>
        </p:spPr>
      </p:pic>
      <p:pic>
        <p:nvPicPr>
          <p:cNvPr id="12" name="Obrázok 11" descr="thmmm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566909" y="3056821"/>
            <a:ext cx="1625091" cy="925595"/>
          </a:xfrm>
          <a:prstGeom prst="rect">
            <a:avLst/>
          </a:prstGeom>
        </p:spPr>
      </p:pic>
      <p:sp>
        <p:nvSpPr>
          <p:cNvPr id="5" name="Obdĺžnik 4"/>
          <p:cNvSpPr/>
          <p:nvPr/>
        </p:nvSpPr>
        <p:spPr>
          <a:xfrm>
            <a:off x="2053651" y="3244334"/>
            <a:ext cx="834952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k-SK" dirty="0" smtClean="0">
                <a:solidFill>
                  <a:srgbClr val="FFFF00"/>
                </a:solidFill>
              </a:rPr>
              <a:t> </a:t>
            </a:r>
            <a:r>
              <a:rPr lang="sk-SK" sz="2400" dirty="0">
                <a:solidFill>
                  <a:srgbClr val="FF0066"/>
                </a:solidFill>
              </a:rPr>
              <a:t>Mäso je veľmi dôležitou zložkou ľudskej </a:t>
            </a:r>
            <a:r>
              <a:rPr lang="sk-SK" sz="2400" dirty="0" smtClean="0">
                <a:solidFill>
                  <a:srgbClr val="FF0066"/>
                </a:solidFill>
              </a:rPr>
              <a:t>výživy.</a:t>
            </a:r>
          </a:p>
          <a:p>
            <a:pPr algn="ctr"/>
            <a:r>
              <a:rPr lang="sk-SK" sz="2400" dirty="0" smtClean="0">
                <a:solidFill>
                  <a:srgbClr val="FFFF00"/>
                </a:solidFill>
              </a:rPr>
              <a:t> O tom,  aké druhy mäsa poznáme, akú sú hlavné zložky mäsa a aj o tom aký úžitok máme z kačky, husi, sliepky,... sme sa dozvedeli prostredníctvom prezentácií</a:t>
            </a:r>
            <a:endParaRPr lang="sk-SK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066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129867" y="22754"/>
            <a:ext cx="6062133" cy="4193646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6129867" cy="6858000"/>
          </a:xfrm>
          <a:prstGeom prst="rect">
            <a:avLst/>
          </a:prstGeom>
        </p:spPr>
      </p:pic>
      <p:pic>
        <p:nvPicPr>
          <p:cNvPr id="9218" name="Picture 2" descr="Výsledok vyhľadávania obrázkov pre dopyt nákupný vozík kreslený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544393" y="5306517"/>
            <a:ext cx="1429870" cy="1151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lokTextu 2"/>
          <p:cNvSpPr txBox="1"/>
          <p:nvPr/>
        </p:nvSpPr>
        <p:spPr>
          <a:xfrm>
            <a:off x="6700603" y="4527030"/>
            <a:ext cx="4781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 smtClean="0">
                <a:solidFill>
                  <a:srgbClr val="FF0066"/>
                </a:solidFill>
              </a:rPr>
              <a:t>A pretože -  lepšie je raz vidieť, ako stokrát počuť, vybrali sme sa do predajne aj my...</a:t>
            </a:r>
            <a:endParaRPr lang="sk-SK" sz="20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9786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3767931"/>
            <a:ext cx="4120092" cy="3090069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848600" y="-1"/>
            <a:ext cx="4343400" cy="6858001"/>
          </a:xfrm>
          <a:prstGeom prst="rect">
            <a:avLst/>
          </a:prstGeom>
        </p:spPr>
      </p:pic>
      <p:sp>
        <p:nvSpPr>
          <p:cNvPr id="6" name="AutoShape 2" descr="Výsledok vyhľadávania obrázkov pre dopyt vajcia kreslené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5124" name="Picture 4" descr="Výsledok vyhľadávania obrázkov pre dopyt vajcia kreslené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243248" y="5469466"/>
            <a:ext cx="1482196" cy="110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Výsledok vyhľadávania obrázkov pre dopyt varenie kreslený obrázok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20092" y="706638"/>
            <a:ext cx="3411008" cy="2343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lokTextu 2"/>
          <p:cNvSpPr txBox="1"/>
          <p:nvPr/>
        </p:nvSpPr>
        <p:spPr>
          <a:xfrm>
            <a:off x="460375" y="2068643"/>
            <a:ext cx="31672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>
                <a:solidFill>
                  <a:srgbClr val="FFFF00"/>
                </a:solidFill>
              </a:rPr>
              <a:t>Zniesla sliepka vajíčko.</a:t>
            </a:r>
            <a:br>
              <a:rPr lang="sk-SK" sz="2400" dirty="0">
                <a:solidFill>
                  <a:srgbClr val="FFFF00"/>
                </a:solidFill>
              </a:rPr>
            </a:br>
            <a:r>
              <a:rPr lang="sk-SK" sz="2400" dirty="0">
                <a:solidFill>
                  <a:srgbClr val="FFFF00"/>
                </a:solidFill>
              </a:rPr>
              <a:t>Jedno? To je máličko.</a:t>
            </a:r>
            <a:br>
              <a:rPr lang="sk-SK" sz="2400" dirty="0">
                <a:solidFill>
                  <a:srgbClr val="FFFF00"/>
                </a:solidFill>
              </a:rPr>
            </a:br>
            <a:r>
              <a:rPr lang="sk-SK" sz="2400" dirty="0">
                <a:solidFill>
                  <a:srgbClr val="FFFF00"/>
                </a:solidFill>
              </a:rPr>
              <a:t>Zniesla druhé vajíčko,</a:t>
            </a:r>
            <a:br>
              <a:rPr lang="sk-SK" sz="2400" dirty="0">
                <a:solidFill>
                  <a:srgbClr val="FFFF00"/>
                </a:solidFill>
              </a:rPr>
            </a:br>
            <a:r>
              <a:rPr lang="sk-SK" sz="2400" dirty="0">
                <a:solidFill>
                  <a:srgbClr val="FFFF00"/>
                </a:solidFill>
              </a:rPr>
              <a:t>aj to bolo máličko.</a:t>
            </a:r>
          </a:p>
        </p:txBody>
      </p:sp>
      <p:sp>
        <p:nvSpPr>
          <p:cNvPr id="7" name="BlokTextu 6"/>
          <p:cNvSpPr txBox="1"/>
          <p:nvPr/>
        </p:nvSpPr>
        <p:spPr>
          <a:xfrm>
            <a:off x="4931764" y="3767931"/>
            <a:ext cx="23984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 smtClean="0">
                <a:solidFill>
                  <a:srgbClr val="FF0066"/>
                </a:solidFill>
              </a:rPr>
              <a:t>O vajíčkach sme si niečo povedali, potom sme ich uvarili a potom?</a:t>
            </a:r>
            <a:endParaRPr lang="sk-SK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838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975598" y="79737"/>
            <a:ext cx="4216403" cy="2291987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4216400" cy="2371725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4368800"/>
            <a:ext cx="4216400" cy="248920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398366" y="1954710"/>
            <a:ext cx="3051746" cy="4536031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529253"/>
            <a:ext cx="2242692" cy="1682019"/>
          </a:xfrm>
          <a:prstGeom prst="rect">
            <a:avLst/>
          </a:prstGeom>
        </p:spPr>
      </p:pic>
      <p:pic>
        <p:nvPicPr>
          <p:cNvPr id="10" name="Obrázok 9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949305" y="2529253"/>
            <a:ext cx="2234228" cy="1682019"/>
          </a:xfrm>
          <a:prstGeom prst="rect">
            <a:avLst/>
          </a:prstGeom>
        </p:spPr>
      </p:pic>
      <p:pic>
        <p:nvPicPr>
          <p:cNvPr id="7170" name="Picture 2" descr="Výsledok vyhľadávania obrázkov pre dopyt štetce kreslené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329807" y="360098"/>
            <a:ext cx="1532383" cy="127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lokTextu 2"/>
          <p:cNvSpPr txBox="1"/>
          <p:nvPr/>
        </p:nvSpPr>
        <p:spPr>
          <a:xfrm>
            <a:off x="7632077" y="4916774"/>
            <a:ext cx="44350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 smtClean="0">
                <a:solidFill>
                  <a:srgbClr val="FF0066"/>
                </a:solidFill>
              </a:rPr>
              <a:t>Krúžok krásne guľatý, </a:t>
            </a:r>
          </a:p>
          <a:p>
            <a:pPr algn="ctr"/>
            <a:r>
              <a:rPr lang="sk-SK" sz="2400" dirty="0" smtClean="0">
                <a:solidFill>
                  <a:srgbClr val="FF0066"/>
                </a:solidFill>
              </a:rPr>
              <a:t>namaľujem ja aj ty. </a:t>
            </a:r>
          </a:p>
          <a:p>
            <a:pPr algn="ctr"/>
            <a:r>
              <a:rPr lang="sk-SK" sz="2400" dirty="0" smtClean="0">
                <a:solidFill>
                  <a:srgbClr val="FF0066"/>
                </a:solidFill>
              </a:rPr>
              <a:t>Oblúk vnútri domaľujem,</a:t>
            </a:r>
          </a:p>
          <a:p>
            <a:pPr algn="ctr"/>
            <a:r>
              <a:rPr lang="sk-SK" sz="2400" dirty="0" smtClean="0">
                <a:solidFill>
                  <a:srgbClr val="FF0066"/>
                </a:solidFill>
              </a:rPr>
              <a:t> rybiu hlavu vytvarujem.</a:t>
            </a:r>
            <a:endParaRPr lang="sk-SK" sz="24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7502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283950" y="1050926"/>
            <a:ext cx="10515600" cy="1413934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195108" y="2506662"/>
            <a:ext cx="5801784" cy="4351338"/>
          </a:xfrm>
          <a:prstGeom prst="rect">
            <a:avLst/>
          </a:prstGeom>
        </p:spPr>
      </p:pic>
      <p:pic>
        <p:nvPicPr>
          <p:cNvPr id="8194" name="Picture 2" descr="Výsledok vyhľadávania obrázkov pre dopyt lepidlo a nožnice kreslené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-5292" y="1"/>
            <a:ext cx="16256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Výsledok vyhľadávania obrázkov pre dopyt lepidlo kreslené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601325" y="1"/>
            <a:ext cx="1590675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5292" y="4944532"/>
            <a:ext cx="2443692" cy="1913467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753600" y="4944532"/>
            <a:ext cx="2438400" cy="1913467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5292" y="1657997"/>
            <a:ext cx="2182848" cy="328653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049369" y="1657997"/>
            <a:ext cx="2142631" cy="3286535"/>
          </a:xfrm>
          <a:prstGeom prst="rect">
            <a:avLst/>
          </a:prstGeom>
        </p:spPr>
      </p:pic>
      <p:pic>
        <p:nvPicPr>
          <p:cNvPr id="12" name="obrázek 6" descr="1 397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945996" y="1"/>
            <a:ext cx="4334933" cy="2421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051777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2625" y="1736725"/>
            <a:ext cx="10515600" cy="1096073"/>
          </a:xfrm>
        </p:spPr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076531"/>
          </a:xfrm>
        </p:spPr>
        <p:txBody>
          <a:bodyPr/>
          <a:lstStyle/>
          <a:p>
            <a:endParaRPr lang="sk-SK" dirty="0"/>
          </a:p>
        </p:txBody>
      </p:sp>
      <p:pic>
        <p:nvPicPr>
          <p:cNvPr id="3076" name="Picture 4" descr="Výsledok vyhľadávania obrázkov pre dopyt písanie r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296304" y="1766496"/>
            <a:ext cx="3599392" cy="5091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Výsledok vyhľadávania obrázkov pre dopyt písanie obrázok kreslený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57500" cy="2370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189265" y="4199466"/>
            <a:ext cx="4002735" cy="2658533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4199467"/>
            <a:ext cx="3949102" cy="2658534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189265" y="0"/>
            <a:ext cx="4002735" cy="2832798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3261928" y="218728"/>
            <a:ext cx="45229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 smtClean="0">
                <a:solidFill>
                  <a:srgbClr val="FFFF00"/>
                </a:solidFill>
              </a:rPr>
              <a:t>Slovenský jazyk a literatúra </a:t>
            </a:r>
          </a:p>
          <a:p>
            <a:pPr algn="ctr"/>
            <a:endParaRPr lang="sk-SK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15105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752340" y="1100567"/>
            <a:ext cx="6601460" cy="590121"/>
          </a:xfrm>
        </p:spPr>
        <p:txBody>
          <a:bodyPr>
            <a:normAutofit fontScale="90000"/>
          </a:bodyPr>
          <a:lstStyle/>
          <a:p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172140" y="5141626"/>
            <a:ext cx="5019859" cy="1682230"/>
          </a:xfrm>
          <a:prstGeom prst="rect">
            <a:avLst/>
          </a:prstGeom>
        </p:spPr>
      </p:pic>
      <p:pic>
        <p:nvPicPr>
          <p:cNvPr id="4098" name="Picture 2" descr="Výsledok vyhľadávania obrázkov pre dopyt o rybárovi a zlatej rybk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86070" cy="286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Výsledok vyhľadávania obrázkov pre dopyt o rybárovi a zlatej rybke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586070" y="0"/>
            <a:ext cx="2235200" cy="158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8" descr="Výsledok vyhľadávania obrázkov pre dopyt kreslene no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4108" name="Picture 12" descr="Výsledok vyhľadávania obrázkov pre dopyt kreslene noty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956800" y="3285903"/>
            <a:ext cx="2235199" cy="1302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Výsledok vyhľadávania obrázkov pre dopyt ako išlo vajce na vandrovku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8605929" y="7938"/>
            <a:ext cx="3586071" cy="285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Výsledok vyhľadávania obrázkov pre dopyt ako išlo vajce na vandrovku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370730" y="-1363"/>
            <a:ext cx="2235199" cy="1583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Objek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47143153"/>
              </p:ext>
            </p:extLst>
          </p:nvPr>
        </p:nvGraphicFramePr>
        <p:xfrm>
          <a:off x="0" y="3822493"/>
          <a:ext cx="3048000" cy="3035508"/>
        </p:xfrm>
        <a:graphic>
          <a:graphicData uri="http://schemas.openxmlformats.org/presentationml/2006/ole">
            <p:oleObj spid="_x0000_s3079" name="Document" r:id="rId9" imgW="8878110" imgH="5434690" progId="Word.Document.8">
              <p:embed/>
            </p:oleObj>
          </a:graphicData>
        </a:graphic>
      </p:graphicFrame>
      <p:pic>
        <p:nvPicPr>
          <p:cNvPr id="12" name="Picture 5" descr="Výsledok vyhľadávania obrázkov pre dopyt matematika kreslený obrázok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04899" y="5531370"/>
            <a:ext cx="2531533" cy="1326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ĺžnik 2"/>
          <p:cNvSpPr/>
          <p:nvPr/>
        </p:nvSpPr>
        <p:spPr>
          <a:xfrm>
            <a:off x="3048000" y="2967335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sk-SK" sz="2400" dirty="0">
                <a:solidFill>
                  <a:srgbClr val="FFFF00"/>
                </a:solidFill>
                <a:latin typeface="Times New Roman" panose="02020603050405020304" pitchFamily="18" charset="0"/>
              </a:rPr>
              <a:t> </a:t>
            </a:r>
            <a:r>
              <a:rPr lang="sk-SK" sz="2400" dirty="0" smtClean="0">
                <a:solidFill>
                  <a:srgbClr val="FFFF00"/>
                </a:solidFill>
                <a:latin typeface="Times New Roman" panose="02020603050405020304" pitchFamily="18" charset="0"/>
              </a:rPr>
              <a:t>Prečítali sme si rozprávku O rybárovi a zlatej rybke, vypočuli rozprávku Ako išlo vajce na vandrovku, „prelúskali“ článok O divých husiach, zaspievali pesničku „Mama mi dala korunu“ a nakoniec vypočítali príklady s rybkou</a:t>
            </a:r>
            <a:endParaRPr lang="sk-SK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80371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484283" y="1699588"/>
            <a:ext cx="4279649" cy="47225"/>
          </a:xfrm>
        </p:spPr>
        <p:txBody>
          <a:bodyPr>
            <a:normAutofit fontScale="90000"/>
          </a:bodyPr>
          <a:lstStyle/>
          <a:p>
            <a:endParaRPr lang="sk-SK" dirty="0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506662"/>
            <a:ext cx="4736041" cy="4351338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55959" y="2506662"/>
            <a:ext cx="4736042" cy="4351338"/>
          </a:xfrm>
          <a:prstGeom prst="rect">
            <a:avLst/>
          </a:prstGeom>
        </p:spPr>
      </p:pic>
      <p:pic>
        <p:nvPicPr>
          <p:cNvPr id="6148" name="Picture 4" descr="Výsledok vyhľadávania obrázkov pre dopyt počítač kreslený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736041" y="0"/>
            <a:ext cx="2719917" cy="207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6" descr="Výsledok vyhľadávania obrázkov pre dopyt chov ošípaných v s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6152" name="Picture 8" descr="Výsledok vyhľadávania obrázkov pre dopyt chov ošípaných v sr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496104"/>
            <a:ext cx="2356908" cy="1577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Výsledok vyhľadávania obrázkov pre dopyt hovädzí dobytok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143064" y="496104"/>
            <a:ext cx="2048935" cy="152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BlokTextu 2"/>
          <p:cNvSpPr txBox="1"/>
          <p:nvPr/>
        </p:nvSpPr>
        <p:spPr>
          <a:xfrm>
            <a:off x="4946754" y="3013023"/>
            <a:ext cx="25092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 smtClean="0">
                <a:solidFill>
                  <a:srgbClr val="FFFF00"/>
                </a:solidFill>
              </a:rPr>
              <a:t>Hľadali sme recepty, kde je základom mäso, hydina, ryby alebo vajcia</a:t>
            </a:r>
            <a:endParaRPr lang="sk-SK" sz="2000" dirty="0">
              <a:solidFill>
                <a:srgbClr val="FFFF00"/>
              </a:solidFill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2356908" y="869430"/>
            <a:ext cx="22600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000" dirty="0" smtClean="0">
                <a:solidFill>
                  <a:srgbClr val="FF0066"/>
                </a:solidFill>
              </a:rPr>
              <a:t>Zisťovali informácie o chove dobytka na Slovensku</a:t>
            </a:r>
            <a:endParaRPr lang="sk-SK" sz="2000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540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2506662"/>
            <a:ext cx="5801784" cy="4351338"/>
          </a:xfrm>
          <a:prstGeom prst="rect">
            <a:avLst/>
          </a:prstGeom>
        </p:spPr>
      </p:pic>
      <p:pic>
        <p:nvPicPr>
          <p:cNvPr id="10242" name="Picture 2" descr="Výsledok vyhľadávania obrázkov pre dopyt príbor kreslený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503892" y="676275"/>
            <a:ext cx="2794000" cy="14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dĺžnik 4"/>
          <p:cNvSpPr/>
          <p:nvPr/>
        </p:nvSpPr>
        <p:spPr>
          <a:xfrm>
            <a:off x="6467476" y="1343301"/>
            <a:ext cx="4886324" cy="4808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k-SK" b="1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Recept:</a:t>
            </a:r>
            <a:endParaRPr lang="sk-SK" sz="90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sk-SK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Lososa umyjeme, osušíme, </a:t>
            </a:r>
            <a:r>
              <a:rPr lang="sk-SK" dirty="0" err="1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naporcujeme</a:t>
            </a:r>
            <a:r>
              <a:rPr lang="sk-SK" dirty="0" smtClean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 vložíme do vymasteného pekáča. Osolíme, okoreníme, pokvapkáme maslom a pečieme asi 15 -20 min. vo vyhriatej rúre. Mrkvu, pór, cibuľu, stonkový zeler, umyjeme, očistíme a pokrájame na kocky. Brokolicu očistíme, umyjeme, rozoberieme na ružičky. Pripravenú zeleninu dusíme na masle do mäkka, pridáme hrášok a dodusíme. Dochutíme očisteným, prelisovaným cesnakom, umytou, posekanou petržlenovou vňaťou. Rybu servírujeme na tanieri v strede zeleniny. Príloha: varené zemiaky. </a:t>
            </a:r>
            <a:endParaRPr lang="sk-SK" sz="900" dirty="0" smtClean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sk-SK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sk-SK" sz="9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BlokTextu 2"/>
          <p:cNvSpPr txBox="1"/>
          <p:nvPr/>
        </p:nvSpPr>
        <p:spPr>
          <a:xfrm>
            <a:off x="4542020" y="676275"/>
            <a:ext cx="6811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 smtClean="0">
                <a:solidFill>
                  <a:srgbClr val="FFFF00"/>
                </a:solidFill>
              </a:rPr>
              <a:t>A nakoniec si pochutili v školskej jedálni na výbornom obede</a:t>
            </a:r>
            <a:endParaRPr lang="sk-SK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5190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2400" u="sng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Spojená škola internátna</a:t>
            </a:r>
            <a:r>
              <a:rPr lang="sk-SK" sz="2400" b="1" u="sng" dirty="0"/>
              <a:t>@</a:t>
            </a:r>
            <a:r>
              <a:rPr lang="sk-SK" sz="2400" u="sng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/>
            </a:r>
            <a:br>
              <a:rPr lang="sk-SK" sz="2400" u="sng" dirty="0" smtClean="0">
                <a:solidFill>
                  <a:srgbClr val="FF0066"/>
                </a:solidFill>
                <a:latin typeface="Comic Sans MS" panose="030F0702030302020204" pitchFamily="66" charset="0"/>
              </a:rPr>
            </a:br>
            <a:r>
              <a:rPr lang="sk-SK" sz="2400" u="sng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Ľudovíta </a:t>
            </a:r>
            <a:r>
              <a:rPr lang="sk-SK" sz="2400" u="sng" dirty="0" err="1" smtClean="0">
                <a:solidFill>
                  <a:srgbClr val="FF0066"/>
                </a:solidFill>
                <a:latin typeface="Comic Sans MS" panose="030F0702030302020204" pitchFamily="66" charset="0"/>
              </a:rPr>
              <a:t>Stárka</a:t>
            </a:r>
            <a:r>
              <a:rPr lang="sk-SK" sz="2400" u="sng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 12, 911 05  Trenčín</a:t>
            </a:r>
            <a:endParaRPr lang="sk-SK" sz="2400" u="sng" dirty="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Kontaktná osoba: </a:t>
            </a:r>
            <a:r>
              <a:rPr lang="sk-SK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Mgr. Miriam DRGOVÁ</a:t>
            </a:r>
          </a:p>
          <a:p>
            <a:pPr marL="0" indent="0">
              <a:buNone/>
            </a:pPr>
            <a:r>
              <a:rPr lang="sk-SK" sz="2400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Telefón: </a:t>
            </a:r>
            <a:r>
              <a:rPr lang="sk-SK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0911/240 038</a:t>
            </a:r>
            <a:endParaRPr lang="sk-SK" sz="2400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sk-SK" sz="2400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E-mail: </a:t>
            </a:r>
            <a:r>
              <a:rPr lang="sk-SK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miriamdrgova</a:t>
            </a:r>
            <a:r>
              <a:rPr lang="sk-SK" sz="2400" b="1" dirty="0">
                <a:solidFill>
                  <a:srgbClr val="FFFF00"/>
                </a:solidFill>
                <a:latin typeface="Comic Sans MS" panose="030F0702030302020204" pitchFamily="66" charset="0"/>
              </a:rPr>
              <a:t>@</a:t>
            </a:r>
            <a:r>
              <a:rPr lang="sk-SK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centrum.sk</a:t>
            </a:r>
          </a:p>
          <a:p>
            <a:pPr marL="0" indent="0">
              <a:buNone/>
            </a:pPr>
            <a:r>
              <a:rPr lang="sk-SK" sz="2400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Celkový počet žiakov zapojených do dennej témy: </a:t>
            </a:r>
            <a:r>
              <a:rPr lang="sk-SK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124</a:t>
            </a:r>
          </a:p>
          <a:p>
            <a:pPr marL="0" indent="0">
              <a:buNone/>
            </a:pPr>
            <a:r>
              <a:rPr lang="sk-SK" sz="2400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Najaktívnejšia trieda: </a:t>
            </a:r>
            <a:r>
              <a:rPr lang="sk-SK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PT4, Mgr. Andrea Tomková, počet žiakov 3</a:t>
            </a:r>
          </a:p>
          <a:p>
            <a:pPr marL="0" indent="0">
              <a:buNone/>
            </a:pPr>
            <a:endParaRPr lang="sk-SK" sz="2400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sk-SK" sz="2400" dirty="0" smtClean="0">
                <a:solidFill>
                  <a:srgbClr val="FF0066"/>
                </a:solidFill>
                <a:latin typeface="Comic Sans MS" panose="030F0702030302020204" pitchFamily="66" charset="0"/>
              </a:rPr>
              <a:t>Denná téma: </a:t>
            </a:r>
            <a:r>
              <a:rPr lang="sk-SK" sz="24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>Mäso, hydina, ryby, vajcia</a:t>
            </a:r>
            <a:endParaRPr lang="sk-SK" sz="24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2" descr="http://szsitrencin.edupage.org/files/1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9785475" y="700497"/>
            <a:ext cx="971381" cy="654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52228246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332</Words>
  <Application>Microsoft Office PowerPoint</Application>
  <PresentationFormat>Vlastná</PresentationFormat>
  <Paragraphs>43</Paragraphs>
  <Slides>13</Slides>
  <Notes>1</Notes>
  <HiddenSlides>0</HiddenSlides>
  <MMClips>0</MMClips>
  <ScaleCrop>false</ScaleCrop>
  <HeadingPairs>
    <vt:vector size="6" baseType="variant"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5" baseType="lpstr">
      <vt:lpstr>Motív Office</vt:lpstr>
      <vt:lpstr>Document</vt:lpstr>
      <vt:lpstr>Snímka 1</vt:lpstr>
      <vt:lpstr>Zoznam zrealizovaných aktivít  v KRÁĽOVSTVE MASA, HYDINY, RÝB A VAJEC</vt:lpstr>
      <vt:lpstr>Snímka 3</vt:lpstr>
      <vt:lpstr>Snímka 4</vt:lpstr>
      <vt:lpstr>Snímka 5</vt:lpstr>
      <vt:lpstr>Snímka 6</vt:lpstr>
      <vt:lpstr>Snímka 7</vt:lpstr>
      <vt:lpstr>Snímka 8</vt:lpstr>
      <vt:lpstr>Snímka 9</vt:lpstr>
      <vt:lpstr>Snímka 10</vt:lpstr>
      <vt:lpstr>Snímka 11</vt:lpstr>
      <vt:lpstr>Snímka 12</vt:lpstr>
      <vt:lpstr>Spojená škola internátna@ Ľudovíta Stárka 12, 911 05  Trenčín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Administrator</dc:creator>
  <cp:lastModifiedBy>Uzivatel</cp:lastModifiedBy>
  <cp:revision>26</cp:revision>
  <dcterms:created xsi:type="dcterms:W3CDTF">2016-10-23T04:37:17Z</dcterms:created>
  <dcterms:modified xsi:type="dcterms:W3CDTF">2016-10-28T14:15:13Z</dcterms:modified>
</cp:coreProperties>
</file>